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"/>
  </p:notesMasterIdLst>
  <p:sldIdLst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C190-91C3-4F72-9AB7-09B9E52698AA}" type="datetimeFigureOut">
              <a:rPr lang="en-IE" smtClean="0"/>
              <a:t>25/07/2013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5684-19BD-4661-8251-920A7574DA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43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5969-C06A-4A5B-B10C-2A68B8A18AEE}" type="slidenum">
              <a:rPr lang="en-IE" smtClean="0">
                <a:solidFill>
                  <a:prstClr val="black"/>
                </a:solidFill>
              </a:rPr>
              <a:pPr/>
              <a:t>3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5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7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7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2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6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0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54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91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9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11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5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53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24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7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34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03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34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8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2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8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17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94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99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01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79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85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57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1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2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8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85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48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12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89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2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7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4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9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781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8130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997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1412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61938"/>
            <a:ext cx="8424863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42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438" y="-685800"/>
            <a:ext cx="10302876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6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404665"/>
            <a:ext cx="7123080" cy="792088"/>
          </a:xfrm>
        </p:spPr>
        <p:txBody>
          <a:bodyPr/>
          <a:lstStyle/>
          <a:p>
            <a:r>
              <a:rPr lang="en-IE" dirty="0" smtClean="0"/>
              <a:t>THE OPEN FIELD SYSTEM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124745"/>
            <a:ext cx="2843807" cy="4736306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The land in the village was divided into 3 huge open fields that could be many miles wide.</a:t>
            </a:r>
          </a:p>
          <a:p>
            <a:r>
              <a:rPr lang="en-IE" dirty="0" smtClean="0"/>
              <a:t>Each field was subdivided into long 1 acre strips separated by narrow grassy paths</a:t>
            </a:r>
          </a:p>
          <a:p>
            <a:r>
              <a:rPr lang="en-IE" dirty="0" smtClean="0"/>
              <a:t>The peasants were given strips of land in each field.</a:t>
            </a:r>
          </a:p>
          <a:p>
            <a:r>
              <a:rPr lang="en-IE" dirty="0" smtClean="0"/>
              <a:t>There was also one small patch of common land where peasants could graze their animals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76" y="980728"/>
            <a:ext cx="2808311" cy="5688631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ADVANTAGES</a:t>
            </a:r>
          </a:p>
          <a:p>
            <a:pPr marL="0" indent="0">
              <a:buNone/>
            </a:pPr>
            <a:r>
              <a:rPr lang="en-IE" dirty="0" smtClean="0"/>
              <a:t>It ensured that the good and bad land was evenly divided.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DISADVANTAGES</a:t>
            </a:r>
          </a:p>
          <a:p>
            <a:pPr marL="0" indent="0">
              <a:buNone/>
            </a:pPr>
            <a:r>
              <a:rPr lang="en-IE" dirty="0" smtClean="0"/>
              <a:t>The peasant’s land was divided between different fields which wasted their time as some of their fields could be quite a distance apart from each other.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3074" name="Picture 2" descr="C:\Users\User\Pictures\img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4563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86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3481387" cy="76470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MOTTE AND BAILEY CASTLES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764704"/>
            <a:ext cx="5328592" cy="5832648"/>
          </a:xfrm>
        </p:spPr>
        <p:txBody>
          <a:bodyPr>
            <a:normAutofit fontScale="55000" lnSpcReduction="20000"/>
          </a:bodyPr>
          <a:lstStyle/>
          <a:p>
            <a:pPr marL="171450" indent="-171450">
              <a:lnSpc>
                <a:spcPct val="160000"/>
              </a:lnSpc>
              <a:buFont typeface="Arial" pitchFamily="34" charset="0"/>
              <a:buChar char="•"/>
            </a:pPr>
            <a:endParaRPr lang="en-IE" sz="2200" dirty="0" smtClean="0"/>
          </a:p>
          <a:p>
            <a:pPr marL="171450" indent="-171450">
              <a:lnSpc>
                <a:spcPct val="160000"/>
              </a:lnSpc>
              <a:buFont typeface="Arial" pitchFamily="34" charset="0"/>
              <a:buChar char="•"/>
            </a:pPr>
            <a:r>
              <a:rPr lang="en-IE" sz="2200" dirty="0" smtClean="0"/>
              <a:t>As soon as a lord got land from his king, he built a castle on it to defend himself and his people from enemies.</a:t>
            </a:r>
          </a:p>
          <a:p>
            <a:pPr marL="171450" indent="-171450">
              <a:lnSpc>
                <a:spcPct val="160000"/>
              </a:lnSpc>
              <a:buFont typeface="Arial" pitchFamily="34" charset="0"/>
              <a:buChar char="•"/>
            </a:pPr>
            <a:r>
              <a:rPr lang="en-IE" sz="2200" dirty="0" smtClean="0"/>
              <a:t>The first castles were called </a:t>
            </a:r>
            <a:r>
              <a:rPr lang="en-IE" sz="2200" dirty="0" err="1" smtClean="0"/>
              <a:t>motte</a:t>
            </a:r>
            <a:r>
              <a:rPr lang="en-IE" sz="2200" dirty="0" smtClean="0"/>
              <a:t> and bailey castles.</a:t>
            </a:r>
          </a:p>
          <a:p>
            <a:pPr marL="171450" indent="-171450">
              <a:lnSpc>
                <a:spcPct val="160000"/>
              </a:lnSpc>
              <a:buFont typeface="Arial" pitchFamily="34" charset="0"/>
              <a:buChar char="•"/>
            </a:pPr>
            <a:r>
              <a:rPr lang="en-IE" sz="2200" dirty="0" smtClean="0"/>
              <a:t>They were made of wood, were simple to make and were easy to defend.</a:t>
            </a:r>
          </a:p>
          <a:p>
            <a:pPr>
              <a:lnSpc>
                <a:spcPct val="160000"/>
              </a:lnSpc>
            </a:pPr>
            <a:endParaRPr lang="en-IE" sz="2200" dirty="0"/>
          </a:p>
          <a:p>
            <a:pPr>
              <a:lnSpc>
                <a:spcPct val="160000"/>
              </a:lnSpc>
            </a:pPr>
            <a:endParaRPr lang="en-IE" sz="2200" dirty="0" smtClean="0"/>
          </a:p>
          <a:p>
            <a:pPr marL="171450" indent="-171450">
              <a:lnSpc>
                <a:spcPct val="160000"/>
              </a:lnSpc>
              <a:buFont typeface="Arial" pitchFamily="34" charset="0"/>
              <a:buChar char="•"/>
            </a:pPr>
            <a:r>
              <a:rPr lang="en-IE" sz="2200" dirty="0" smtClean="0"/>
              <a:t>The castles </a:t>
            </a:r>
            <a:r>
              <a:rPr lang="en-IE" sz="2200" dirty="0"/>
              <a:t>consisted of two </a:t>
            </a:r>
            <a:r>
              <a:rPr lang="en-IE" sz="2200" dirty="0" smtClean="0"/>
              <a:t>basic parts</a:t>
            </a:r>
            <a:r>
              <a:rPr lang="en-IE" sz="2200" dirty="0"/>
              <a:t>. </a:t>
            </a:r>
            <a:endParaRPr lang="en-IE" sz="2200" dirty="0" smtClean="0"/>
          </a:p>
          <a:p>
            <a:pPr marL="171450" indent="-171450">
              <a:lnSpc>
                <a:spcPct val="160000"/>
              </a:lnSpc>
              <a:buFont typeface="Arial" pitchFamily="34" charset="0"/>
              <a:buChar char="•"/>
            </a:pPr>
            <a:r>
              <a:rPr lang="en-IE" sz="2200" dirty="0" smtClean="0"/>
              <a:t>(a) The </a:t>
            </a:r>
            <a:r>
              <a:rPr lang="en-IE" sz="2200" dirty="0" err="1"/>
              <a:t>m</a:t>
            </a:r>
            <a:r>
              <a:rPr lang="en-IE" sz="2200" dirty="0" err="1" smtClean="0"/>
              <a:t>otte</a:t>
            </a:r>
            <a:r>
              <a:rPr lang="en-IE" sz="2200" dirty="0" smtClean="0"/>
              <a:t> – this was </a:t>
            </a:r>
            <a:r>
              <a:rPr lang="en-IE" sz="2200" dirty="0"/>
              <a:t>a mound of </a:t>
            </a:r>
            <a:r>
              <a:rPr lang="en-IE" sz="2200" dirty="0" smtClean="0"/>
              <a:t>earth or a small hill built by the lord’s peasants.  On top of this a </a:t>
            </a:r>
            <a:r>
              <a:rPr lang="en-IE" sz="2200" dirty="0"/>
              <a:t>wooden </a:t>
            </a:r>
            <a:r>
              <a:rPr lang="en-IE" sz="2200" dirty="0" smtClean="0"/>
              <a:t>tower or fort was built. From this lookout post, the lord’s soldiers could see an enemy approaching.</a:t>
            </a:r>
            <a:endParaRPr lang="en-IE" sz="2200" dirty="0"/>
          </a:p>
          <a:p>
            <a:pPr marL="171450" indent="-171450">
              <a:lnSpc>
                <a:spcPct val="160000"/>
              </a:lnSpc>
              <a:buFont typeface="Arial" pitchFamily="34" charset="0"/>
              <a:buChar char="•"/>
            </a:pPr>
            <a:r>
              <a:rPr lang="en-IE" sz="2200" dirty="0" smtClean="0"/>
              <a:t>(b) The bailey – this was </a:t>
            </a:r>
            <a:r>
              <a:rPr lang="en-IE" sz="2200" dirty="0"/>
              <a:t>a </a:t>
            </a:r>
            <a:r>
              <a:rPr lang="en-IE" sz="2200" dirty="0" smtClean="0"/>
              <a:t>larger area below the </a:t>
            </a:r>
            <a:r>
              <a:rPr lang="en-IE" sz="2200" dirty="0" err="1" smtClean="0"/>
              <a:t>motte</a:t>
            </a:r>
            <a:r>
              <a:rPr lang="en-IE" sz="2200" dirty="0" smtClean="0"/>
              <a:t> surrounded </a:t>
            </a:r>
            <a:r>
              <a:rPr lang="en-IE" sz="2200" dirty="0"/>
              <a:t>by a fence. </a:t>
            </a:r>
            <a:r>
              <a:rPr lang="en-IE" sz="2200" dirty="0" smtClean="0"/>
              <a:t>Most of the time, the lord and his soldiers lived in the bailey but if an enemy attacked, they went up into the </a:t>
            </a:r>
            <a:r>
              <a:rPr lang="en-IE" sz="2200" dirty="0" err="1" smtClean="0"/>
              <a:t>motte</a:t>
            </a:r>
            <a:r>
              <a:rPr lang="en-IE" sz="2200" dirty="0" smtClean="0"/>
              <a:t>.</a:t>
            </a:r>
          </a:p>
          <a:p>
            <a:pPr marL="171450" indent="-171450">
              <a:lnSpc>
                <a:spcPct val="160000"/>
              </a:lnSpc>
              <a:buFont typeface="Arial" pitchFamily="34" charset="0"/>
              <a:buChar char="•"/>
            </a:pPr>
            <a:r>
              <a:rPr lang="en-IE" sz="2200" dirty="0" smtClean="0"/>
              <a:t>A defensive ditch was usually dug around the </a:t>
            </a:r>
            <a:r>
              <a:rPr lang="en-IE" sz="2200" dirty="0" err="1" smtClean="0"/>
              <a:t>motte</a:t>
            </a:r>
            <a:r>
              <a:rPr lang="en-IE" sz="2200" dirty="0" smtClean="0"/>
              <a:t> and bailey.</a:t>
            </a:r>
            <a:endParaRPr lang="en-IE" sz="2200" dirty="0"/>
          </a:p>
          <a:p>
            <a:endParaRPr lang="en-I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3843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t3.gstatic.com/images?q=tbn:ANd9GcSOY0KNdGYiVPdxoDzB_56wpdJ0LN-lckVCCPBm8pfAdfNfmULMGA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3648"/>
          <a:stretch>
            <a:fillRect/>
          </a:stretch>
        </p:blipFill>
        <p:spPr bwMode="auto">
          <a:xfrm>
            <a:off x="5535488" y="302433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65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921628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  <a:t>MOTTE &amp; BAILEY CASTLES</a:t>
            </a:r>
            <a:b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Easy 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to 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build – less than a week</a:t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Easily modified later </a:t>
            </a:r>
            <a: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b="1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b="1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  <a:t>MAIN DEFENSIVE FEATURES</a:t>
            </a:r>
            <a:b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Easy to defend</a:t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Steep sides - means it is difficult 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to 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attack</a:t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S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urrounding ditches - 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another 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obstacle.</a:t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Surrounding fence makes it 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a 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very</a:t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strong fortress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.</a:t>
            </a:r>
            <a:b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  <a:t>MAJOR DEFENSIVE FRAILTIES:</a:t>
            </a:r>
            <a:br>
              <a:rPr lang="en-IE" sz="1300" b="1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b="1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b="1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A </a:t>
            </a:r>
            <a:r>
              <a:rPr lang="en-IE" sz="1300" dirty="0" err="1">
                <a:solidFill>
                  <a:prstClr val="white"/>
                </a:solidFill>
                <a:ea typeface="+mn-ea"/>
                <a:cs typeface="+mn-cs"/>
              </a:rPr>
              <a:t>Motte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 could collapse under the weight of a 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castle</a:t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Wooden 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forts 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are 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susceptible to simple methods of attack </a:t>
            </a:r>
            <a:r>
              <a:rPr lang="en-IE" sz="1300" dirty="0" err="1">
                <a:solidFill>
                  <a:prstClr val="white"/>
                </a:solidFill>
                <a:ea typeface="+mn-ea"/>
                <a:cs typeface="+mn-cs"/>
              </a:rPr>
              <a:t>eg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burning.</a:t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Over 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time they 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>could </a:t>
            </a:r>
            <a:r>
              <a:rPr lang="en-IE" sz="1300" dirty="0">
                <a:solidFill>
                  <a:prstClr val="white"/>
                </a:solidFill>
                <a:ea typeface="+mn-ea"/>
                <a:cs typeface="+mn-cs"/>
              </a:rPr>
              <a:t>rot due to bad weather. </a:t>
            </a:r>
            <a: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IE" sz="1300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1932"/>
            <a:ext cx="4644008" cy="463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80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279</Words>
  <Application>Microsoft Office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Autumn</vt:lpstr>
      <vt:lpstr>1_Autumn</vt:lpstr>
      <vt:lpstr>2_Autumn</vt:lpstr>
      <vt:lpstr>3_Autumn</vt:lpstr>
      <vt:lpstr>PowerPoint Presentation</vt:lpstr>
      <vt:lpstr>PowerPoint Presentation</vt:lpstr>
      <vt:lpstr>THE OPEN FIELD SYSTEM</vt:lpstr>
      <vt:lpstr>MOTTE AND BAILEY CASTLES</vt:lpstr>
      <vt:lpstr>MOTTE &amp; BAILEY CASTLES  Easy to build – less than a week  Easily modified later   MAIN DEFENSIVE FEATURES  Easy to defend  Steep sides - means it is difficult to  attack  Surrounding ditches - another obstacle.  Surrounding fence makes it a very strong fortress.  MAJOR DEFENSIVE FRAILTIES:  A Motte could collapse under the weight of a castle  Wooden forts are susceptible to simple methods of attack eg burning.  Over time they could rot due to bad weather.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2013-07-25T11:06:19Z</dcterms:created>
  <dcterms:modified xsi:type="dcterms:W3CDTF">2013-07-25T14:52:19Z</dcterms:modified>
</cp:coreProperties>
</file>