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15"/>
  </p:notesMasterIdLst>
  <p:sldIdLst>
    <p:sldId id="264" r:id="rId8"/>
    <p:sldId id="266" r:id="rId9"/>
    <p:sldId id="265" r:id="rId10"/>
    <p:sldId id="257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C190-91C3-4F72-9AB7-09B9E52698AA}" type="datetimeFigureOut">
              <a:rPr lang="en-IE" smtClean="0"/>
              <a:t>25/07/2013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5684-19BD-4661-8251-920A7574DA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3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1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8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0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5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1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6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2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9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4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0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4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1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0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3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36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2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4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36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0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8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35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35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6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6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67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8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68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28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9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8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24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70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8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76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67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24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6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5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86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1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65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43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55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1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731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97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1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1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4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7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9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1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5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7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24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92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6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31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8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9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781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8717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415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306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65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435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8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youtube.com/watch?v=Xff4Z5xMMro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3" name="Picture 2" descr="C:\Users\User\Pictures\img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" y="116633"/>
            <a:ext cx="6706235" cy="468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9" y="5157191"/>
            <a:ext cx="5732463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07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mg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83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g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38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47810"/>
              </p:ext>
            </p:extLst>
          </p:nvPr>
        </p:nvGraphicFramePr>
        <p:xfrm>
          <a:off x="323528" y="-20040"/>
          <a:ext cx="8352929" cy="684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736305"/>
              </a:tblGrid>
              <a:tr h="249235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WEAPON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ADVANTAGES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DISADVANTAGES</a:t>
                      </a:r>
                      <a:endParaRPr lang="en-IE" sz="1200" dirty="0"/>
                    </a:p>
                  </a:txBody>
                  <a:tcPr/>
                </a:tc>
              </a:tr>
              <a:tr h="109249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BATTERING RAM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Very</a:t>
                      </a:r>
                      <a:r>
                        <a:rPr lang="en-IE" sz="1200" baseline="0" dirty="0" smtClean="0"/>
                        <a:t> effective, especially if walls were not too thick.  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The weight of several men could be put behind it.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If walls thick – more difficult but still quite effective.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Dangerous for those operating it because they were quite exposed.</a:t>
                      </a:r>
                      <a:endParaRPr lang="en-IE" sz="1200" dirty="0"/>
                    </a:p>
                  </a:txBody>
                  <a:tcPr/>
                </a:tc>
              </a:tr>
              <a:tr h="840382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FIRE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Useful against </a:t>
                      </a:r>
                      <a:r>
                        <a:rPr lang="en-IE" sz="1200" dirty="0" err="1" smtClean="0"/>
                        <a:t>motte</a:t>
                      </a:r>
                      <a:r>
                        <a:rPr lang="en-IE" sz="1200" dirty="0" smtClean="0"/>
                        <a:t> and bailey castles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Less effective on stone castles</a:t>
                      </a:r>
                      <a:endParaRPr lang="en-IE" sz="1200" dirty="0"/>
                    </a:p>
                  </a:txBody>
                  <a:tcPr/>
                </a:tc>
              </a:tr>
              <a:tr h="1596725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SIEGE TOWER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Allows attackers to climb over the castle</a:t>
                      </a:r>
                      <a:r>
                        <a:rPr lang="en-IE" sz="1200" baseline="0" dirty="0" smtClean="0"/>
                        <a:t> walls quite easily.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Mounds of earth piled up against the castle wall could stop the towers getting close.  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Also made of wood – could catch fire.</a:t>
                      </a:r>
                      <a:endParaRPr lang="en-IE" sz="1200" dirty="0"/>
                    </a:p>
                  </a:txBody>
                  <a:tcPr/>
                </a:tc>
              </a:tr>
              <a:tr h="12461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GIANT</a:t>
                      </a:r>
                      <a:r>
                        <a:rPr lang="en-IE" sz="1200" baseline="0" dirty="0" smtClean="0"/>
                        <a:t> CATAPULT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Safe for attackers</a:t>
                      </a:r>
                      <a:r>
                        <a:rPr lang="en-IE" sz="1200" baseline="0" dirty="0" smtClean="0"/>
                        <a:t> because they could be used from a safe distance away.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Could cause serious structural damage or introduce disease into the castle.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Difficult to reload – not very mobile</a:t>
                      </a:r>
                      <a:endParaRPr lang="en-IE" sz="1200" dirty="0"/>
                    </a:p>
                  </a:txBody>
                  <a:tcPr/>
                </a:tc>
              </a:tr>
              <a:tr h="415392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MINING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Difficult to defend against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Dangerous</a:t>
                      </a:r>
                      <a:r>
                        <a:rPr lang="en-IE" sz="1200" baseline="0" dirty="0" smtClean="0"/>
                        <a:t> for miners if it collapsed</a:t>
                      </a:r>
                      <a:endParaRPr lang="en-IE" sz="1200" dirty="0"/>
                    </a:p>
                  </a:txBody>
                  <a:tcPr/>
                </a:tc>
              </a:tr>
              <a:tr h="1112320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GIANT CROSSBOW/BALLISTA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Safe</a:t>
                      </a:r>
                      <a:r>
                        <a:rPr lang="en-IE" sz="1200" baseline="0" dirty="0" smtClean="0"/>
                        <a:t> for attackers because they could use it from a safe distance away</a:t>
                      </a:r>
                    </a:p>
                    <a:p>
                      <a:r>
                        <a:rPr lang="en-IE" sz="1200" dirty="0" smtClean="0"/>
                        <a:t>Could cause a lot more damage than an ordinary crossbow.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Difficult to work and bulky</a:t>
                      </a:r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48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4" y="268842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86" y="477274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33" y="27408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6" y="27092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4" y="481620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6" y="4816202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16202"/>
            <a:ext cx="248297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41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en-IE" dirty="0" smtClean="0"/>
              <a:t>Food was served on wooden plates or on big slices of bread called trenchers.</a:t>
            </a:r>
          </a:p>
          <a:p>
            <a:r>
              <a:rPr lang="en-IE" dirty="0" smtClean="0"/>
              <a:t>Spoons </a:t>
            </a:r>
            <a:r>
              <a:rPr lang="en-IE" dirty="0"/>
              <a:t>and forks were not used. Instead, people used their fingers and knives. Things could get pretty messy. Scholars are still arguing whether or not they used napkins. </a:t>
            </a:r>
            <a:endParaRPr lang="en-IE" dirty="0" smtClean="0"/>
          </a:p>
          <a:p>
            <a:r>
              <a:rPr lang="en-IE" dirty="0" smtClean="0"/>
              <a:t>Toothpaste </a:t>
            </a:r>
            <a:r>
              <a:rPr lang="en-IE" dirty="0"/>
              <a:t>and  toothbrushes did not exist in Medieval Europe. After a meal, nobles used watered spices on their lips, but all that did was briefly hide the smell of rotting teeth. </a:t>
            </a:r>
            <a:endParaRPr lang="en-IE" dirty="0" smtClean="0"/>
          </a:p>
          <a:p>
            <a:r>
              <a:rPr lang="en-IE" dirty="0" smtClean="0"/>
              <a:t>Banquets were common place and if </a:t>
            </a:r>
            <a:r>
              <a:rPr lang="en-IE" dirty="0"/>
              <a:t>the nobles had guests for dinner, they would hire entertainers - minstrels, magicians, jugglers - or perhaps one person would perform several feats. 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3" y="3645024"/>
            <a:ext cx="283293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61123"/>
            <a:ext cx="3005652" cy="221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9977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solidFill>
                  <a:prstClr val="white"/>
                </a:solidFill>
                <a:hlinkClick r:id="rId5"/>
              </a:rPr>
              <a:t>http://www.youtube.com/watch?v=Xff4Z5xMMro</a:t>
            </a:r>
            <a:r>
              <a:rPr lang="en-IE" dirty="0">
                <a:solidFill>
                  <a:prstClr val="white"/>
                </a:solidFill>
              </a:rPr>
              <a:t> – </a:t>
            </a:r>
            <a:r>
              <a:rPr lang="en-IE" dirty="0" err="1">
                <a:solidFill>
                  <a:prstClr val="white"/>
                </a:solidFill>
              </a:rPr>
              <a:t>hh</a:t>
            </a:r>
            <a:r>
              <a:rPr lang="en-IE" dirty="0">
                <a:solidFill>
                  <a:prstClr val="white"/>
                </a:solidFill>
              </a:rPr>
              <a:t> come dine with me</a:t>
            </a:r>
          </a:p>
        </p:txBody>
      </p:sp>
    </p:spTree>
    <p:extLst>
      <p:ext uri="{BB962C8B-B14F-4D97-AF65-F5344CB8AC3E}">
        <p14:creationId xmlns:p14="http://schemas.microsoft.com/office/powerpoint/2010/main" val="1240010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764704"/>
          </a:xfrm>
        </p:spPr>
        <p:txBody>
          <a:bodyPr/>
          <a:lstStyle/>
          <a:p>
            <a:r>
              <a:rPr lang="en-IE" dirty="0" smtClean="0"/>
              <a:t>ENTERTAINMENT/PASTIMES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1"/>
            <a:ext cx="8712968" cy="5310118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HAWKING – hawk trained to sit on a person’s shoulder and  hunt songbirds and ducks</a:t>
            </a:r>
          </a:p>
          <a:p>
            <a:r>
              <a:rPr lang="en-IE" dirty="0" smtClean="0"/>
              <a:t>TOURNAMENTS – knights acted out mock battles – also enjoyed jousting</a:t>
            </a:r>
          </a:p>
          <a:p>
            <a:r>
              <a:rPr lang="en-IE" dirty="0" smtClean="0"/>
              <a:t>MINSTRELS, JESTERS, JUGGLERS, MAGICIANS</a:t>
            </a:r>
          </a:p>
          <a:p>
            <a:r>
              <a:rPr lang="en-IE" dirty="0" smtClean="0"/>
              <a:t>Hunting was also a very popular pastime and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provided food for the castle – deer, wild boar, foxes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6" y="3717032"/>
            <a:ext cx="2771800" cy="2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240360" cy="2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1" y="2276872"/>
            <a:ext cx="2592289" cy="197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32" y="4437112"/>
            <a:ext cx="2545646" cy="2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33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357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Autumn</vt:lpstr>
      <vt:lpstr>4_Autumn</vt:lpstr>
      <vt:lpstr>5_Autumn</vt:lpstr>
      <vt:lpstr>6_Autumn</vt:lpstr>
      <vt:lpstr>7_Autumn</vt:lpstr>
      <vt:lpstr>8_Autumn</vt:lpstr>
      <vt:lpstr>9_Autumn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ENTERTAINMENT/PASTIMES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2013-07-25T11:06:19Z</dcterms:created>
  <dcterms:modified xsi:type="dcterms:W3CDTF">2013-07-25T15:03:38Z</dcterms:modified>
</cp:coreProperties>
</file>