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04" r:id="rId3"/>
    <p:sldMasterId id="2147483816" r:id="rId4"/>
    <p:sldMasterId id="2147483828" r:id="rId5"/>
    <p:sldMasterId id="2147483840" r:id="rId6"/>
    <p:sldMasterId id="2147483852" r:id="rId7"/>
    <p:sldMasterId id="2147483864" r:id="rId8"/>
    <p:sldMasterId id="2147483876" r:id="rId9"/>
    <p:sldMasterId id="2147483888" r:id="rId10"/>
    <p:sldMasterId id="2147483900" r:id="rId11"/>
  </p:sldMasterIdLst>
  <p:notesMasterIdLst>
    <p:notesMasterId r:id="rId23"/>
  </p:notesMasterIdLst>
  <p:sldIdLst>
    <p:sldId id="270" r:id="rId12"/>
    <p:sldId id="271" r:id="rId13"/>
    <p:sldId id="280" r:id="rId14"/>
    <p:sldId id="272" r:id="rId15"/>
    <p:sldId id="273" r:id="rId16"/>
    <p:sldId id="277" r:id="rId17"/>
    <p:sldId id="278" r:id="rId18"/>
    <p:sldId id="279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EC190-91C3-4F72-9AB7-09B9E52698AA}" type="datetimeFigureOut">
              <a:rPr lang="en-IE" smtClean="0"/>
              <a:t>25/07/2013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C5684-19BD-4661-8251-920A7574DA5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74392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305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1851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29903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92060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89234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67597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12258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40397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563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01815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81362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696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65478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6177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38255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80295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27565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0494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5276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64066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59284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158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527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18394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69523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450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707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667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339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637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868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667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25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976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036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10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8776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3867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7696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8247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0283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3832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2925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889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389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5934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5194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721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9482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3504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5450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567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949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6739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759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2980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7098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9067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293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2760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849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6659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0054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1810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7716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62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0621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2909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0608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7849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264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2512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585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9614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3563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3475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32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3713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7715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2272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9547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1736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050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9250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7536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6019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2379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20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0934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32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0098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553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666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1523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8702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0526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981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1533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527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87687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0116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8379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743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7752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08221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0663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0578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0542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4650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273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9742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6358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15877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4023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6853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3706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0272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76197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923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03392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681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22616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83734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82730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5429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06281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40111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99846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39368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42392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6504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0B46284-BC21-434D-8A8B-58D202AA572E}" type="datetimeFigureOut">
              <a:rPr lang="en-IE" smtClean="0">
                <a:solidFill>
                  <a:srgbClr val="FF9000"/>
                </a:solidFill>
              </a:rPr>
              <a:pPr/>
              <a:t>25/07/2013</a:t>
            </a:fld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IE" dirty="0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02EE7B0A-2214-4ED4-B8ED-0E7B19A1E8A7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 dirty="0">
              <a:solidFill>
                <a:srgbClr val="FF9000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98692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ictgames.com/knightinarmour.htm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"/>
            <a:ext cx="7123080" cy="764704"/>
          </a:xfrm>
        </p:spPr>
        <p:txBody>
          <a:bodyPr/>
          <a:lstStyle/>
          <a:p>
            <a:r>
              <a:rPr lang="en-IE" dirty="0" smtClean="0"/>
              <a:t>A KNIGHT DRESSED FOR BATTLE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4809" y="836712"/>
            <a:ext cx="4373215" cy="5062043"/>
          </a:xfrm>
        </p:spPr>
        <p:txBody>
          <a:bodyPr/>
          <a:lstStyle/>
          <a:p>
            <a:r>
              <a:rPr lang="en-IE" b="1" u="sng" dirty="0" smtClean="0"/>
              <a:t>Helmet </a:t>
            </a:r>
          </a:p>
          <a:p>
            <a:r>
              <a:rPr lang="en-IE" b="1" u="sng" dirty="0" smtClean="0"/>
              <a:t>Breast plate</a:t>
            </a:r>
          </a:p>
          <a:p>
            <a:r>
              <a:rPr lang="en-IE" dirty="0" err="1" smtClean="0"/>
              <a:t>Babraces</a:t>
            </a:r>
            <a:endParaRPr lang="en-IE" dirty="0" smtClean="0"/>
          </a:p>
          <a:p>
            <a:r>
              <a:rPr lang="en-IE" b="1" u="sng" dirty="0" smtClean="0"/>
              <a:t>Gauntlets</a:t>
            </a:r>
          </a:p>
          <a:p>
            <a:r>
              <a:rPr lang="en-IE" dirty="0" smtClean="0"/>
              <a:t>Mail skirt</a:t>
            </a:r>
          </a:p>
          <a:p>
            <a:r>
              <a:rPr lang="en-IE" dirty="0" smtClean="0"/>
              <a:t>Cuisses</a:t>
            </a:r>
          </a:p>
          <a:p>
            <a:r>
              <a:rPr lang="en-IE" dirty="0" smtClean="0"/>
              <a:t>Greaves</a:t>
            </a:r>
          </a:p>
          <a:p>
            <a:r>
              <a:rPr lang="en-IE" b="1" u="sng" dirty="0" smtClean="0"/>
              <a:t>Lance</a:t>
            </a:r>
          </a:p>
          <a:p>
            <a:r>
              <a:rPr lang="en-IE" b="1" u="sng" dirty="0" smtClean="0"/>
              <a:t>Sword</a:t>
            </a:r>
          </a:p>
          <a:p>
            <a:r>
              <a:rPr lang="en-IE" b="1" u="sng" dirty="0" smtClean="0"/>
              <a:t>Shield</a:t>
            </a:r>
          </a:p>
          <a:p>
            <a:r>
              <a:rPr lang="en-IE" b="1" u="sng" dirty="0" smtClean="0"/>
              <a:t>Mace</a:t>
            </a:r>
            <a:endParaRPr lang="en-IE" b="1" u="sng" dirty="0"/>
          </a:p>
        </p:txBody>
      </p:sp>
      <p:pic>
        <p:nvPicPr>
          <p:cNvPr id="4099" name="Picture 3" descr="C:\Users\User\Pictures\knigh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20688"/>
            <a:ext cx="640871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541091"/>
            <a:ext cx="1790700" cy="214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4109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774" y="4539063"/>
            <a:ext cx="2533650" cy="1498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7362" y="621166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dirty="0">
                <a:solidFill>
                  <a:prstClr val="white"/>
                </a:solidFill>
                <a:hlinkClick r:id="rId6"/>
              </a:rPr>
              <a:t>http://www.ictgames.com/knightinarmour.html</a:t>
            </a:r>
            <a:r>
              <a:rPr lang="en-IE" dirty="0">
                <a:solidFill>
                  <a:prstClr val="white"/>
                </a:solidFill>
              </a:rPr>
              <a:t> - dress the knight</a:t>
            </a:r>
          </a:p>
          <a:p>
            <a:endParaRPr lang="en-I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398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332656"/>
            <a:ext cx="8424936" cy="5832648"/>
          </a:xfrm>
        </p:spPr>
        <p:txBody>
          <a:bodyPr>
            <a:norm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IE" dirty="0" smtClean="0"/>
              <a:t>We monks are very self sufficient – we grow our own food, make our own medicines and make our own furniture.</a:t>
            </a:r>
          </a:p>
          <a:p>
            <a:pPr algn="l"/>
            <a:endParaRPr lang="en-IE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en-IE" dirty="0" smtClean="0"/>
              <a:t>Some of the monks carry out other jobs: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IE" dirty="0" smtClean="0"/>
              <a:t>(a) almoner – looked after visitors/travellers at the monastery.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IE" dirty="0" smtClean="0"/>
              <a:t>(b) the </a:t>
            </a:r>
            <a:r>
              <a:rPr lang="en-IE" dirty="0" err="1" smtClean="0"/>
              <a:t>infirmarian</a:t>
            </a:r>
            <a:r>
              <a:rPr lang="en-IE" dirty="0" smtClean="0"/>
              <a:t> – looks after the sick and the making of medicines from herbs etc.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IE" dirty="0" smtClean="0"/>
              <a:t>(c) the librarian – looks after the library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IE" dirty="0" smtClean="0"/>
              <a:t>(d) the illuminator – creates the artwork in the manuscripts which are made in the scriptorium.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en-IE" dirty="0"/>
          </a:p>
          <a:p>
            <a:pPr marL="285750" indent="-285750" algn="l">
              <a:buFont typeface="Arial" pitchFamily="34" charset="0"/>
              <a:buChar char="•"/>
            </a:pPr>
            <a:r>
              <a:rPr lang="en-IE" dirty="0" smtClean="0"/>
              <a:t>Some monks are called friars and they travel from place to place working with the poor.  They are called Franciscans after their founder, St Francis of Assisi.  </a:t>
            </a:r>
          </a:p>
          <a:p>
            <a:pPr algn="l"/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14629398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2657"/>
            <a:ext cx="7117178" cy="936104"/>
          </a:xfrm>
        </p:spPr>
        <p:txBody>
          <a:bodyPr/>
          <a:lstStyle/>
          <a:p>
            <a:pPr algn="ctr"/>
            <a:r>
              <a:rPr lang="en-IE" dirty="0" smtClean="0"/>
              <a:t>HOW THE NORMANS CHANGED IRELAND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412776"/>
            <a:ext cx="7117178" cy="5112568"/>
          </a:xfrm>
        </p:spPr>
        <p:txBody>
          <a:bodyPr/>
          <a:lstStyle/>
          <a:p>
            <a:pPr marL="342900" indent="-342900" algn="l">
              <a:buAutoNum type="arabicPeriod"/>
            </a:pPr>
            <a:r>
              <a:rPr lang="en-IE" dirty="0" smtClean="0"/>
              <a:t>They built over 2000 castles – first </a:t>
            </a:r>
            <a:r>
              <a:rPr lang="en-IE" dirty="0" err="1" smtClean="0"/>
              <a:t>motte</a:t>
            </a:r>
            <a:r>
              <a:rPr lang="en-IE" dirty="0" smtClean="0"/>
              <a:t> and bailey castles, then stone castles – </a:t>
            </a:r>
            <a:r>
              <a:rPr lang="en-IE" dirty="0" err="1" smtClean="0"/>
              <a:t>eg</a:t>
            </a:r>
            <a:r>
              <a:rPr lang="en-IE" dirty="0" smtClean="0"/>
              <a:t> Trim Castle.</a:t>
            </a:r>
          </a:p>
          <a:p>
            <a:pPr marL="342900" indent="-342900" algn="l">
              <a:buAutoNum type="arabicPeriod"/>
            </a:pPr>
            <a:r>
              <a:rPr lang="en-IE" dirty="0" smtClean="0"/>
              <a:t>They brought the feudal system of farming.</a:t>
            </a:r>
          </a:p>
          <a:p>
            <a:pPr marL="342900" indent="-342900" algn="l">
              <a:buAutoNum type="arabicPeriod"/>
            </a:pPr>
            <a:r>
              <a:rPr lang="en-IE" dirty="0" smtClean="0"/>
              <a:t>They set up towns to make it easier to trade.</a:t>
            </a:r>
          </a:p>
          <a:p>
            <a:pPr marL="342900" indent="-342900" algn="l">
              <a:buAutoNum type="arabicPeriod"/>
            </a:pPr>
            <a:r>
              <a:rPr lang="en-IE" dirty="0" smtClean="0"/>
              <a:t>They were the first people to use English here.</a:t>
            </a:r>
          </a:p>
          <a:p>
            <a:pPr marL="342900" indent="-342900" algn="l">
              <a:buAutoNum type="arabicPeriod"/>
            </a:pPr>
            <a:r>
              <a:rPr lang="en-IE" dirty="0" smtClean="0"/>
              <a:t>They held the first parliament here.</a:t>
            </a:r>
          </a:p>
          <a:p>
            <a:pPr marL="342900" indent="-342900" algn="l">
              <a:buAutoNum type="arabicPeriod"/>
            </a:pPr>
            <a:r>
              <a:rPr lang="en-IE" dirty="0" smtClean="0"/>
              <a:t>They built monasteries and cathedrals (mostly Gothic)</a:t>
            </a:r>
          </a:p>
          <a:p>
            <a:pPr marL="342900" indent="-342900" algn="l">
              <a:buAutoNum type="arabicPeriod"/>
            </a:pPr>
            <a:r>
              <a:rPr lang="en-IE" dirty="0" smtClean="0"/>
              <a:t>They set up the parish system – each manor was a parish with a priest and a church</a:t>
            </a:r>
          </a:p>
          <a:p>
            <a:pPr marL="342900" indent="-342900" algn="l">
              <a:buAutoNum type="arabicPeriod"/>
            </a:pPr>
            <a:r>
              <a:rPr lang="en-IE" dirty="0" smtClean="0"/>
              <a:t>They brought new surnames which are still common today, </a:t>
            </a:r>
            <a:r>
              <a:rPr lang="en-IE" dirty="0" err="1" smtClean="0"/>
              <a:t>eg</a:t>
            </a:r>
            <a:r>
              <a:rPr lang="en-IE" dirty="0" smtClean="0"/>
              <a:t> Fitzgerald, Fitzsimons, Burke, Power,</a:t>
            </a:r>
          </a:p>
          <a:p>
            <a:pPr marL="342900" indent="-342900" algn="l">
              <a:buAutoNum type="arabicPeriod"/>
            </a:pPr>
            <a:endParaRPr lang="en-IE" dirty="0" smtClean="0"/>
          </a:p>
          <a:p>
            <a:pPr marL="342900" indent="-342900" algn="l">
              <a:buAutoNum type="arabicPeriod"/>
            </a:pPr>
            <a:endParaRPr lang="en-IE" dirty="0" smtClean="0"/>
          </a:p>
          <a:p>
            <a:pPr marL="342900" indent="-342900" algn="l">
              <a:buAutoNum type="arabicPeriod"/>
            </a:pPr>
            <a:endParaRPr lang="en-IE" dirty="0" smtClean="0"/>
          </a:p>
          <a:p>
            <a:pPr marL="342900" indent="-342900" algn="l">
              <a:buAutoNum type="arabicPeriod"/>
            </a:pPr>
            <a:endParaRPr lang="en-IE" dirty="0" smtClean="0"/>
          </a:p>
          <a:p>
            <a:pPr marL="342900" indent="-342900" algn="l">
              <a:buAutoNum type="arabicPeriod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93292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09442" y="1"/>
            <a:ext cx="7117180" cy="620687"/>
          </a:xfrm>
        </p:spPr>
        <p:txBody>
          <a:bodyPr/>
          <a:lstStyle/>
          <a:p>
            <a:r>
              <a:rPr lang="en-IE" sz="2800" dirty="0" smtClean="0"/>
              <a:t>The 3 stages to becoming a knight</a:t>
            </a:r>
            <a:endParaRPr lang="en-IE" sz="28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51520" y="671789"/>
            <a:ext cx="8640960" cy="6165304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en-IE" sz="2300" dirty="0" smtClean="0">
                <a:solidFill>
                  <a:schemeClr val="tx1"/>
                </a:solidFill>
              </a:rPr>
              <a:t>PAGE</a:t>
            </a:r>
          </a:p>
          <a:p>
            <a:pPr>
              <a:lnSpc>
                <a:spcPct val="120000"/>
              </a:lnSpc>
            </a:pPr>
            <a:r>
              <a:rPr lang="en-IE" sz="2300" dirty="0" smtClean="0">
                <a:solidFill>
                  <a:schemeClr val="tx1"/>
                </a:solidFill>
              </a:rPr>
              <a:t>At </a:t>
            </a:r>
            <a:r>
              <a:rPr lang="en-IE" sz="2300" dirty="0">
                <a:solidFill>
                  <a:schemeClr val="tx1"/>
                </a:solidFill>
              </a:rPr>
              <a:t>the age of seven, a nobleman’s son </a:t>
            </a:r>
            <a:r>
              <a:rPr lang="en-IE" sz="2300" dirty="0" smtClean="0">
                <a:solidFill>
                  <a:schemeClr val="tx1"/>
                </a:solidFill>
              </a:rPr>
              <a:t>was sent </a:t>
            </a:r>
            <a:r>
              <a:rPr lang="en-IE" sz="2300" dirty="0">
                <a:solidFill>
                  <a:schemeClr val="tx1"/>
                </a:solidFill>
              </a:rPr>
              <a:t>to another castle to be trained as a page.</a:t>
            </a:r>
          </a:p>
          <a:p>
            <a:pPr>
              <a:lnSpc>
                <a:spcPct val="120000"/>
              </a:lnSpc>
            </a:pPr>
            <a:r>
              <a:rPr lang="en-IE" sz="2300" dirty="0">
                <a:solidFill>
                  <a:schemeClr val="tx1"/>
                </a:solidFill>
              </a:rPr>
              <a:t>H</a:t>
            </a:r>
            <a:r>
              <a:rPr lang="en-IE" sz="2300" dirty="0" smtClean="0">
                <a:solidFill>
                  <a:schemeClr val="tx1"/>
                </a:solidFill>
              </a:rPr>
              <a:t>e </a:t>
            </a:r>
            <a:r>
              <a:rPr lang="en-IE" sz="2300" dirty="0">
                <a:solidFill>
                  <a:schemeClr val="tx1"/>
                </a:solidFill>
              </a:rPr>
              <a:t>learned how to fight, how to use weapons and how to ride a </a:t>
            </a:r>
            <a:r>
              <a:rPr lang="en-IE" sz="2300" dirty="0" smtClean="0">
                <a:solidFill>
                  <a:schemeClr val="tx1"/>
                </a:solidFill>
              </a:rPr>
              <a:t>horse.</a:t>
            </a:r>
            <a:endParaRPr lang="en-IE" sz="23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IE" sz="2300" dirty="0">
                <a:solidFill>
                  <a:schemeClr val="tx1"/>
                </a:solidFill>
              </a:rPr>
              <a:t>He </a:t>
            </a:r>
            <a:r>
              <a:rPr lang="en-IE" sz="2300" dirty="0" smtClean="0">
                <a:solidFill>
                  <a:schemeClr val="tx1"/>
                </a:solidFill>
              </a:rPr>
              <a:t>also learned to sing, dance and have good manners.</a:t>
            </a:r>
          </a:p>
          <a:p>
            <a:pPr>
              <a:lnSpc>
                <a:spcPct val="120000"/>
              </a:lnSpc>
            </a:pPr>
            <a:r>
              <a:rPr lang="en-IE" sz="2300" dirty="0" smtClean="0">
                <a:solidFill>
                  <a:schemeClr val="tx1"/>
                </a:solidFill>
              </a:rPr>
              <a:t>He </a:t>
            </a:r>
            <a:r>
              <a:rPr lang="en-IE" sz="2300" dirty="0">
                <a:solidFill>
                  <a:schemeClr val="tx1"/>
                </a:solidFill>
              </a:rPr>
              <a:t>served the lady of the castle at the table and helped the lord to dress</a:t>
            </a:r>
            <a:r>
              <a:rPr lang="en-IE" sz="230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endParaRPr lang="en-IE" sz="23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IE" sz="2300" dirty="0" smtClean="0">
                <a:solidFill>
                  <a:schemeClr val="tx1"/>
                </a:solidFill>
              </a:rPr>
              <a:t>SQUIRE</a:t>
            </a:r>
          </a:p>
          <a:p>
            <a:pPr>
              <a:lnSpc>
                <a:spcPct val="120000"/>
              </a:lnSpc>
            </a:pPr>
            <a:r>
              <a:rPr lang="en-IE" sz="2300" dirty="0" smtClean="0">
                <a:solidFill>
                  <a:schemeClr val="tx1"/>
                </a:solidFill>
              </a:rPr>
              <a:t>At  the age of </a:t>
            </a:r>
            <a:r>
              <a:rPr lang="en-IE" sz="2300" dirty="0">
                <a:solidFill>
                  <a:schemeClr val="tx1"/>
                </a:solidFill>
              </a:rPr>
              <a:t>14 </a:t>
            </a:r>
            <a:r>
              <a:rPr lang="en-IE" sz="2300" dirty="0" smtClean="0">
                <a:solidFill>
                  <a:schemeClr val="tx1"/>
                </a:solidFill>
              </a:rPr>
              <a:t>he became a squire and was </a:t>
            </a:r>
            <a:r>
              <a:rPr lang="en-IE" sz="2300" dirty="0">
                <a:solidFill>
                  <a:schemeClr val="tx1"/>
                </a:solidFill>
              </a:rPr>
              <a:t>assigned to a knight.</a:t>
            </a:r>
          </a:p>
          <a:p>
            <a:pPr>
              <a:lnSpc>
                <a:spcPct val="120000"/>
              </a:lnSpc>
            </a:pPr>
            <a:r>
              <a:rPr lang="en-IE" sz="2300" dirty="0">
                <a:solidFill>
                  <a:schemeClr val="tx1"/>
                </a:solidFill>
              </a:rPr>
              <a:t>The squire assisted the knight by helping him to dress. He would also serve all his meals, care for his horse and clean his armour and weapons.</a:t>
            </a:r>
          </a:p>
          <a:p>
            <a:pPr>
              <a:lnSpc>
                <a:spcPct val="120000"/>
              </a:lnSpc>
            </a:pPr>
            <a:r>
              <a:rPr lang="en-IE" sz="2300" dirty="0">
                <a:solidFill>
                  <a:schemeClr val="tx1"/>
                </a:solidFill>
              </a:rPr>
              <a:t>The squire continued to learn how to fight. </a:t>
            </a:r>
            <a:endParaRPr lang="en-IE" sz="23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IE" sz="2300" dirty="0" smtClean="0">
                <a:solidFill>
                  <a:schemeClr val="tx1"/>
                </a:solidFill>
              </a:rPr>
              <a:t>If </a:t>
            </a:r>
            <a:r>
              <a:rPr lang="en-IE" sz="2300" dirty="0">
                <a:solidFill>
                  <a:schemeClr val="tx1"/>
                </a:solidFill>
              </a:rPr>
              <a:t>there was a war, he went with his lord and helped </a:t>
            </a:r>
            <a:r>
              <a:rPr lang="en-IE" sz="2300" dirty="0" smtClean="0">
                <a:solidFill>
                  <a:schemeClr val="tx1"/>
                </a:solidFill>
              </a:rPr>
              <a:t>with his armour and his horse.</a:t>
            </a:r>
            <a:endParaRPr lang="en-IE" sz="23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IE" sz="23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IE" sz="2300" dirty="0" smtClean="0">
                <a:solidFill>
                  <a:schemeClr val="tx1"/>
                </a:solidFill>
              </a:rPr>
              <a:t>Knight</a:t>
            </a:r>
          </a:p>
          <a:p>
            <a:pPr>
              <a:lnSpc>
                <a:spcPct val="120000"/>
              </a:lnSpc>
            </a:pPr>
            <a:r>
              <a:rPr lang="en-IE" sz="2300" dirty="0">
                <a:solidFill>
                  <a:schemeClr val="tx1"/>
                </a:solidFill>
              </a:rPr>
              <a:t>When he was about 21 a squire could become a knight </a:t>
            </a:r>
            <a:r>
              <a:rPr lang="en-IE" sz="2300" dirty="0" smtClean="0">
                <a:solidFill>
                  <a:schemeClr val="tx1"/>
                </a:solidFill>
              </a:rPr>
              <a:t>if he had proved </a:t>
            </a:r>
            <a:r>
              <a:rPr lang="en-IE" sz="2300" dirty="0">
                <a:solidFill>
                  <a:schemeClr val="tx1"/>
                </a:solidFill>
              </a:rPr>
              <a:t>himself worthy – i.e., skilful and brave.</a:t>
            </a:r>
          </a:p>
          <a:p>
            <a:pPr>
              <a:lnSpc>
                <a:spcPct val="120000"/>
              </a:lnSpc>
            </a:pPr>
            <a:r>
              <a:rPr lang="en-IE" sz="2300" dirty="0" smtClean="0">
                <a:solidFill>
                  <a:schemeClr val="tx1"/>
                </a:solidFill>
              </a:rPr>
              <a:t>He was made a knight during a special ceremony called dubbing.</a:t>
            </a:r>
            <a:endParaRPr lang="en-IE" sz="23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IE" sz="2300" dirty="0">
                <a:solidFill>
                  <a:schemeClr val="tx1"/>
                </a:solidFill>
              </a:rPr>
              <a:t>The night before the ceremony, the squire spent time in the church, praying that he would be a good knight and that we would never fail in his </a:t>
            </a:r>
            <a:r>
              <a:rPr lang="en-IE" sz="2300" dirty="0" smtClean="0">
                <a:solidFill>
                  <a:schemeClr val="tx1"/>
                </a:solidFill>
              </a:rPr>
              <a:t>duty.</a:t>
            </a:r>
            <a:endParaRPr lang="en-IE" sz="23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IE" sz="2300" dirty="0" smtClean="0">
                <a:solidFill>
                  <a:schemeClr val="tx1"/>
                </a:solidFill>
              </a:rPr>
              <a:t>The next day the </a:t>
            </a:r>
            <a:r>
              <a:rPr lang="en-IE" sz="2300" dirty="0">
                <a:solidFill>
                  <a:schemeClr val="tx1"/>
                </a:solidFill>
              </a:rPr>
              <a:t>squire would dress in a white </a:t>
            </a:r>
            <a:r>
              <a:rPr lang="en-IE" sz="2300" dirty="0" smtClean="0">
                <a:solidFill>
                  <a:schemeClr val="tx1"/>
                </a:solidFill>
              </a:rPr>
              <a:t>tunic, a </a:t>
            </a:r>
            <a:r>
              <a:rPr lang="en-IE" sz="2300" dirty="0">
                <a:solidFill>
                  <a:schemeClr val="tx1"/>
                </a:solidFill>
              </a:rPr>
              <a:t>red </a:t>
            </a:r>
            <a:r>
              <a:rPr lang="en-IE" sz="2300" dirty="0" smtClean="0">
                <a:solidFill>
                  <a:schemeClr val="tx1"/>
                </a:solidFill>
              </a:rPr>
              <a:t>robe, and </a:t>
            </a:r>
            <a:r>
              <a:rPr lang="en-IE" sz="2300" dirty="0">
                <a:solidFill>
                  <a:schemeClr val="tx1"/>
                </a:solidFill>
              </a:rPr>
              <a:t>a black </a:t>
            </a:r>
            <a:r>
              <a:rPr lang="en-IE" sz="2300" dirty="0" smtClean="0">
                <a:solidFill>
                  <a:schemeClr val="tx1"/>
                </a:solidFill>
              </a:rPr>
              <a:t>jacket.</a:t>
            </a:r>
            <a:endParaRPr lang="en-IE" sz="23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IE" sz="2300" dirty="0" smtClean="0">
                <a:solidFill>
                  <a:schemeClr val="tx1"/>
                </a:solidFill>
              </a:rPr>
              <a:t>He would then keel in from of the lord and swear to uphold the code of chivalry.</a:t>
            </a:r>
          </a:p>
          <a:p>
            <a:pPr>
              <a:lnSpc>
                <a:spcPct val="120000"/>
              </a:lnSpc>
            </a:pPr>
            <a:r>
              <a:rPr lang="en-IE" sz="2300" dirty="0" smtClean="0">
                <a:solidFill>
                  <a:schemeClr val="tx1"/>
                </a:solidFill>
              </a:rPr>
              <a:t>The </a:t>
            </a:r>
            <a:r>
              <a:rPr lang="en-IE" sz="2300" dirty="0">
                <a:solidFill>
                  <a:schemeClr val="tx1"/>
                </a:solidFill>
              </a:rPr>
              <a:t>lord tapped the knight on the shoulders and head with a sword and proclaimed him a knight – ‘Arise, Sir Knight’ </a:t>
            </a:r>
          </a:p>
          <a:p>
            <a:endParaRPr lang="en-IE" sz="2300" dirty="0" smtClean="0">
              <a:solidFill>
                <a:schemeClr val="tx1"/>
              </a:solidFill>
            </a:endParaRPr>
          </a:p>
          <a:p>
            <a:endParaRPr lang="en-IE" sz="2300" dirty="0" smtClean="0">
              <a:solidFill>
                <a:schemeClr val="tx1"/>
              </a:solidFill>
            </a:endParaRPr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79945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027" name="Picture 3" descr="C:\Users\User\Pictures\img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4249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5656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3" y="1"/>
            <a:ext cx="3744416" cy="980728"/>
          </a:xfrm>
        </p:spPr>
        <p:txBody>
          <a:bodyPr/>
          <a:lstStyle/>
          <a:p>
            <a:pPr algn="ctr"/>
            <a:r>
              <a:rPr lang="en-IE" dirty="0" smtClean="0"/>
              <a:t>GUILDS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5" y="1412777"/>
            <a:ext cx="4968551" cy="5328592"/>
          </a:xfrm>
        </p:spPr>
        <p:txBody>
          <a:bodyPr/>
          <a:lstStyle/>
          <a:p>
            <a:r>
              <a:rPr lang="en-IE" dirty="0" smtClean="0"/>
              <a:t>Guilds were organisations that were set up to regulate trade in various crafts.  They:</a:t>
            </a:r>
          </a:p>
          <a:p>
            <a:r>
              <a:rPr lang="en-IE" dirty="0" smtClean="0"/>
              <a:t>(a) set examinations to make sure craftspeople were good at their trade.</a:t>
            </a:r>
          </a:p>
          <a:p>
            <a:r>
              <a:rPr lang="en-IE" dirty="0" smtClean="0"/>
              <a:t>(b) set standards of work</a:t>
            </a:r>
          </a:p>
          <a:p>
            <a:r>
              <a:rPr lang="en-IE" dirty="0" smtClean="0"/>
              <a:t>(c) set decent wages</a:t>
            </a:r>
          </a:p>
          <a:p>
            <a:r>
              <a:rPr lang="en-IE" dirty="0" smtClean="0"/>
              <a:t>(d) looked after old or sick members</a:t>
            </a:r>
          </a:p>
          <a:p>
            <a:r>
              <a:rPr lang="en-IE" dirty="0" smtClean="0"/>
              <a:t>(e) paid for members’ funerals</a:t>
            </a:r>
          </a:p>
          <a:p>
            <a:r>
              <a:rPr lang="en-IE" dirty="0" smtClean="0"/>
              <a:t>(f) women could join if their husbands had died</a:t>
            </a:r>
          </a:p>
          <a:p>
            <a:endParaRPr lang="en-IE" dirty="0"/>
          </a:p>
          <a:p>
            <a:endParaRPr lang="en-IE" dirty="0" smtClean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764704"/>
            <a:ext cx="351271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608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/>
              <a:t>CHURCHES &amp; CATHEDRALS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IE" dirty="0" smtClean="0"/>
              <a:t>ROMANESQUE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E" dirty="0" smtClean="0"/>
              <a:t>Round arches</a:t>
            </a:r>
          </a:p>
          <a:p>
            <a:r>
              <a:rPr lang="en-IE" dirty="0" smtClean="0"/>
              <a:t>Decorations over the doors</a:t>
            </a:r>
          </a:p>
          <a:p>
            <a:r>
              <a:rPr lang="en-IE" dirty="0" smtClean="0"/>
              <a:t>Thick round columns inside the church for support</a:t>
            </a:r>
          </a:p>
          <a:p>
            <a:r>
              <a:rPr lang="en-IE" dirty="0" smtClean="0"/>
              <a:t>Thick walls – so small windows – little light</a:t>
            </a:r>
          </a:p>
          <a:p>
            <a:r>
              <a:rPr lang="en-IE" dirty="0" smtClean="0"/>
              <a:t>Dark interiors</a:t>
            </a:r>
            <a:endParaRPr lang="en-I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IE" dirty="0" smtClean="0"/>
              <a:t>GOTHIC</a:t>
            </a:r>
            <a:endParaRPr lang="en-IE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IE" dirty="0" smtClean="0"/>
              <a:t>Spires &amp; towers</a:t>
            </a:r>
          </a:p>
          <a:p>
            <a:r>
              <a:rPr lang="en-IE" dirty="0" smtClean="0"/>
              <a:t>Pointed arches</a:t>
            </a:r>
          </a:p>
          <a:p>
            <a:r>
              <a:rPr lang="en-IE" dirty="0" smtClean="0"/>
              <a:t>Slim interior columns</a:t>
            </a:r>
          </a:p>
          <a:p>
            <a:r>
              <a:rPr lang="en-IE" dirty="0" smtClean="0"/>
              <a:t>Big windows – stained glass</a:t>
            </a:r>
          </a:p>
          <a:p>
            <a:r>
              <a:rPr lang="en-IE" dirty="0" smtClean="0"/>
              <a:t>Flying buttresses outside to support the roof</a:t>
            </a:r>
          </a:p>
          <a:p>
            <a:r>
              <a:rPr lang="en-IE" dirty="0" smtClean="0"/>
              <a:t>Stone statues over doors and windows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270758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8" y="116632"/>
            <a:ext cx="3552130" cy="320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132284"/>
            <a:ext cx="3490254" cy="2931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8" y="3359996"/>
            <a:ext cx="2412181" cy="322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849" y="3382568"/>
            <a:ext cx="2423914" cy="323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48064" y="3359996"/>
            <a:ext cx="4104456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3200" dirty="0">
                <a:solidFill>
                  <a:prstClr val="white"/>
                </a:solidFill>
              </a:rPr>
              <a:t>CLONFERT CATHEDRAL, </a:t>
            </a:r>
          </a:p>
          <a:p>
            <a:r>
              <a:rPr lang="en-IE" sz="3200" dirty="0">
                <a:solidFill>
                  <a:prstClr val="white"/>
                </a:solidFill>
              </a:rPr>
              <a:t>CO GALWAY</a:t>
            </a:r>
          </a:p>
          <a:p>
            <a:r>
              <a:rPr lang="en-IE" sz="1100" dirty="0">
                <a:solidFill>
                  <a:prstClr val="white"/>
                </a:solidFill>
              </a:rPr>
              <a:t>(LAST TWO PICS)</a:t>
            </a:r>
          </a:p>
          <a:p>
            <a:r>
              <a:rPr lang="en-IE" sz="1600" dirty="0">
                <a:solidFill>
                  <a:prstClr val="white"/>
                </a:solidFill>
              </a:rPr>
              <a:t>ROMANESQUE </a:t>
            </a:r>
            <a:r>
              <a:rPr lang="en-IE" sz="1600" dirty="0" smtClean="0">
                <a:solidFill>
                  <a:prstClr val="white"/>
                </a:solidFill>
              </a:rPr>
              <a:t>STYLE</a:t>
            </a:r>
          </a:p>
          <a:p>
            <a:r>
              <a:rPr lang="en-IE" sz="1600" dirty="0" smtClean="0">
                <a:solidFill>
                  <a:prstClr val="white"/>
                </a:solidFill>
              </a:rPr>
              <a:t>Round arches, decorations over the door, thick walls, dark interiors</a:t>
            </a:r>
          </a:p>
          <a:p>
            <a:endParaRPr lang="en-IE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8838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72" y="465410"/>
            <a:ext cx="3821164" cy="382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65410"/>
            <a:ext cx="3892147" cy="333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72" y="4293095"/>
            <a:ext cx="3245100" cy="227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940305"/>
            <a:ext cx="5040560" cy="2514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4772" y="62724"/>
            <a:ext cx="864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GOTHIC CHURCHES – SPIRES, POINTED ARCHES, FLYING BUTTRESSES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217020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00" y="914400"/>
            <a:ext cx="3162672" cy="316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14401"/>
            <a:ext cx="4524981" cy="338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00" y="4303769"/>
            <a:ext cx="3593255" cy="239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39952" y="4725144"/>
            <a:ext cx="47410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3600" dirty="0">
                <a:solidFill>
                  <a:prstClr val="white"/>
                </a:solidFill>
              </a:rPr>
              <a:t>CHRISTCHURCH CATHEDRAL DUBLIN </a:t>
            </a:r>
            <a:r>
              <a:rPr lang="en-IE" sz="1100" dirty="0">
                <a:solidFill>
                  <a:prstClr val="white"/>
                </a:solidFill>
              </a:rPr>
              <a:t>(NOT ROSE WINDOW)</a:t>
            </a:r>
            <a:endParaRPr lang="en-IE" sz="3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6105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2050" name="Picture 2" descr="C:\Users\User\Pictures\img018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5" y="1"/>
            <a:ext cx="9067065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4378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_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9_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0_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1_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2_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3_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4_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5_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6_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7_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8_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710</Words>
  <Application>Microsoft Office PowerPoint</Application>
  <PresentationFormat>On-screen Show (4:3)</PresentationFormat>
  <Paragraphs>86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10_Autumn</vt:lpstr>
      <vt:lpstr>11_Autumn</vt:lpstr>
      <vt:lpstr>12_Autumn</vt:lpstr>
      <vt:lpstr>13_Autumn</vt:lpstr>
      <vt:lpstr>14_Autumn</vt:lpstr>
      <vt:lpstr>15_Autumn</vt:lpstr>
      <vt:lpstr>16_Autumn</vt:lpstr>
      <vt:lpstr>17_Autumn</vt:lpstr>
      <vt:lpstr>18_Autumn</vt:lpstr>
      <vt:lpstr>19_Autumn</vt:lpstr>
      <vt:lpstr>20_Autumn</vt:lpstr>
      <vt:lpstr>A KNIGHT DRESSED FOR BATTLE</vt:lpstr>
      <vt:lpstr>The 3 stages to becoming a knight</vt:lpstr>
      <vt:lpstr>PowerPoint Presentation</vt:lpstr>
      <vt:lpstr>GUILDS</vt:lpstr>
      <vt:lpstr>CHURCHES &amp; CATHEDRALS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THE NORMANS CHANGED IRELAND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</cp:revision>
  <dcterms:created xsi:type="dcterms:W3CDTF">2013-07-25T11:06:19Z</dcterms:created>
  <dcterms:modified xsi:type="dcterms:W3CDTF">2013-07-25T15:11:13Z</dcterms:modified>
</cp:coreProperties>
</file>